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  <p:sldId id="277" r:id="rId2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1C3">
              <a:alpha val="2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blipFill rotWithShape="1">
            <a:blip xmlns:r="http://schemas.openxmlformats.org/officeDocument/2006/relationships" r:embed="rId1"/>
            <a:srcRect/>
            <a:tile tx="0" ty="0" sx="100000" sy="100000" flip="none" algn="tl"/>
          </a:blip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1C3">
              <a:alpha val="25000"/>
            </a:srgbClr>
          </a:solidFill>
        </a:fill>
      </a:tcStyle>
    </a:band2H>
    <a:firstCol>
      <a:tcTxStyle b="off" i="off">
        <a:fontRef idx="minor">
          <a:srgbClr val="2A2927"/>
        </a:fontRef>
        <a:srgbClr val="2A2927"/>
      </a:tcTxStyle>
      <a:tcStyle>
        <a:tcBdr>
          <a:left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1C3">
              <a:alpha val="2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67665E">
              <a:alpha val="30000"/>
            </a:srgbClr>
          </a:solidFill>
        </a:fill>
      </a:tcStyle>
    </a:wholeTbl>
    <a:band2H>
      <a:tcTxStyle/>
      <a:tcStyle>
        <a:tcBdr/>
        <a:fill>
          <a:solidFill>
            <a:srgbClr val="67665E">
              <a:alpha val="40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V>
        </a:tcBdr>
        <a:fill>
          <a:solidFill>
            <a:srgbClr val="67665E">
              <a:alpha val="5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V>
        </a:tcBdr>
        <a:fill>
          <a:solidFill>
            <a:srgbClr val="53534A">
              <a:alpha val="60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V>
        </a:tcBdr>
        <a:fill>
          <a:solidFill>
            <a:srgbClr val="53534A">
              <a:alpha val="6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65E">
              <a:alpha val="1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042" autoAdjust="0"/>
  </p:normalViewPr>
  <p:slideViewPr>
    <p:cSldViewPr snapToGrid="0">
      <p:cViewPr varScale="1">
        <p:scale>
          <a:sx n="42" d="100"/>
          <a:sy n="42" d="100"/>
        </p:scale>
        <p:origin x="75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_rels/tableStyles.xml.rels><?xml version="1.0" encoding="UTF-8" standalone="yes"?>
<Relationships xmlns="http://schemas.openxmlformats.org/package/2006/relationships"><Relationship Id="rId1" Type="http://schemas.openxmlformats.org/officeDocument/2006/relationships/image" Target="media/image2.png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Dev_acwt=0.1</a:t>
            </a:r>
            <a:endParaRPr lang="zh-TW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3.5068116485439317E-2"/>
          <c:y val="0.32575611066852617"/>
          <c:w val="0.9569953755780527"/>
          <c:h val="0.54329345022622288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工作表1!$A$2:$A$11</c:f>
              <c:numCache>
                <c:formatCode>General</c:formatCode>
                <c:ptCount val="10"/>
                <c:pt idx="0">
                  <c:v>0.02</c:v>
                </c:pt>
                <c:pt idx="1">
                  <c:v>0.04</c:v>
                </c:pt>
                <c:pt idx="2">
                  <c:v>0.06</c:v>
                </c:pt>
                <c:pt idx="3">
                  <c:v>0.08</c:v>
                </c:pt>
                <c:pt idx="4">
                  <c:v>0.1</c:v>
                </c:pt>
                <c:pt idx="5">
                  <c:v>0.12</c:v>
                </c:pt>
                <c:pt idx="6">
                  <c:v>0.14000000000000001</c:v>
                </c:pt>
                <c:pt idx="7">
                  <c:v>0.16</c:v>
                </c:pt>
                <c:pt idx="8">
                  <c:v>0.18</c:v>
                </c:pt>
                <c:pt idx="9">
                  <c:v>0.2</c:v>
                </c:pt>
              </c:numCache>
            </c:numRef>
          </c:cat>
          <c:val>
            <c:numRef>
              <c:f>工作表1!$B$2:$B$11</c:f>
              <c:numCache>
                <c:formatCode>General</c:formatCode>
                <c:ptCount val="10"/>
                <c:pt idx="0">
                  <c:v>24.98</c:v>
                </c:pt>
                <c:pt idx="1">
                  <c:v>28.41</c:v>
                </c:pt>
                <c:pt idx="2">
                  <c:v>31.71</c:v>
                </c:pt>
                <c:pt idx="3">
                  <c:v>34.200000000000003</c:v>
                </c:pt>
                <c:pt idx="4">
                  <c:v>35.17</c:v>
                </c:pt>
                <c:pt idx="5">
                  <c:v>35.549999999999997</c:v>
                </c:pt>
                <c:pt idx="6">
                  <c:v>34.770000000000003</c:v>
                </c:pt>
                <c:pt idx="7">
                  <c:v>34.4</c:v>
                </c:pt>
                <c:pt idx="8">
                  <c:v>33.5</c:v>
                </c:pt>
                <c:pt idx="9">
                  <c:v>33.01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95B-4D58-B57B-8E0B664229D8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361566511"/>
        <c:axId val="361559023"/>
      </c:lineChart>
      <c:catAx>
        <c:axId val="3615665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61559023"/>
        <c:crosses val="autoZero"/>
        <c:auto val="1"/>
        <c:lblAlgn val="ctr"/>
        <c:lblOffset val="100"/>
        <c:noMultiLvlLbl val="0"/>
      </c:catAx>
      <c:valAx>
        <c:axId val="3615590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615665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dirty="0" err="1" smtClean="0"/>
              <a:t>Dev_acwt</a:t>
            </a:r>
            <a:r>
              <a:rPr lang="en-US" dirty="0" smtClean="0"/>
              <a:t>=0.3</a:t>
            </a:r>
            <a:endParaRPr lang="zh-TW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3.5068116485439317E-2"/>
          <c:y val="0.32575611066852617"/>
          <c:w val="0.9569953755780527"/>
          <c:h val="0.54329345022622288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工作表1!$A$2:$A$11</c:f>
              <c:numCache>
                <c:formatCode>General</c:formatCode>
                <c:ptCount val="10"/>
                <c:pt idx="0">
                  <c:v>0.06</c:v>
                </c:pt>
                <c:pt idx="1">
                  <c:v>0.12</c:v>
                </c:pt>
                <c:pt idx="2">
                  <c:v>0.18</c:v>
                </c:pt>
                <c:pt idx="3">
                  <c:v>0.24</c:v>
                </c:pt>
                <c:pt idx="4">
                  <c:v>0.3</c:v>
                </c:pt>
                <c:pt idx="5">
                  <c:v>0.36</c:v>
                </c:pt>
                <c:pt idx="6">
                  <c:v>0.42</c:v>
                </c:pt>
                <c:pt idx="7">
                  <c:v>0.48</c:v>
                </c:pt>
                <c:pt idx="8">
                  <c:v>0.54</c:v>
                </c:pt>
                <c:pt idx="9">
                  <c:v>0.6</c:v>
                </c:pt>
              </c:numCache>
            </c:numRef>
          </c:cat>
          <c:val>
            <c:numRef>
              <c:f>工作表1!$B$2:$B$11</c:f>
              <c:numCache>
                <c:formatCode>General</c:formatCode>
                <c:ptCount val="10"/>
                <c:pt idx="0">
                  <c:v>34.450000000000003</c:v>
                </c:pt>
                <c:pt idx="1">
                  <c:v>35.119999999999997</c:v>
                </c:pt>
                <c:pt idx="2">
                  <c:v>33.590000000000003</c:v>
                </c:pt>
                <c:pt idx="3">
                  <c:v>31.81</c:v>
                </c:pt>
                <c:pt idx="4">
                  <c:v>30.15</c:v>
                </c:pt>
                <c:pt idx="5">
                  <c:v>29.05</c:v>
                </c:pt>
                <c:pt idx="6">
                  <c:v>27.91</c:v>
                </c:pt>
                <c:pt idx="7">
                  <c:v>27.05</c:v>
                </c:pt>
                <c:pt idx="8">
                  <c:v>26.16</c:v>
                </c:pt>
                <c:pt idx="9">
                  <c:v>25.37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ACF-494A-8ECF-F7251E90822C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361566511"/>
        <c:axId val="361559023"/>
      </c:lineChart>
      <c:catAx>
        <c:axId val="3615665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61559023"/>
        <c:crosses val="autoZero"/>
        <c:auto val="1"/>
        <c:lblAlgn val="ctr"/>
        <c:lblOffset val="100"/>
        <c:noMultiLvlLbl val="0"/>
      </c:catAx>
      <c:valAx>
        <c:axId val="3615590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615665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dirty="0" err="1" smtClean="0"/>
              <a:t>Dev_acwt</a:t>
            </a:r>
            <a:r>
              <a:rPr lang="en-US" dirty="0" smtClean="0"/>
              <a:t>=0.5</a:t>
            </a:r>
            <a:endParaRPr lang="zh-TW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>
        <c:manualLayout>
          <c:layoutTarget val="inner"/>
          <c:xMode val="edge"/>
          <c:yMode val="edge"/>
          <c:x val="2.9399182245076507E-2"/>
          <c:y val="0.32094970111323262"/>
          <c:w val="0.9569953755780527"/>
          <c:h val="0.54329345022622288"/>
        </c:manualLayout>
      </c:layout>
      <c:lineChart>
        <c:grouping val="standard"/>
        <c:varyColors val="0"/>
        <c:ser>
          <c:idx val="0"/>
          <c:order val="0"/>
          <c:tx>
            <c:strRef>
              <c:f>工作表1!$B$1</c:f>
              <c:strCache>
                <c:ptCount val="1"/>
                <c:pt idx="0">
                  <c:v>數列 1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工作表1!$A$2:$A$11</c:f>
              <c:numCache>
                <c:formatCode>General</c:formatCode>
                <c:ptCount val="10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  <c:pt idx="9">
                  <c:v>1</c:v>
                </c:pt>
              </c:numCache>
            </c:numRef>
          </c:cat>
          <c:val>
            <c:numRef>
              <c:f>工作表1!$B$2:$B$11</c:f>
              <c:numCache>
                <c:formatCode>General</c:formatCode>
                <c:ptCount val="10"/>
                <c:pt idx="0">
                  <c:v>16.21</c:v>
                </c:pt>
                <c:pt idx="1">
                  <c:v>16.04</c:v>
                </c:pt>
                <c:pt idx="2">
                  <c:v>15.79</c:v>
                </c:pt>
                <c:pt idx="3">
                  <c:v>15.42</c:v>
                </c:pt>
                <c:pt idx="4">
                  <c:v>15.19</c:v>
                </c:pt>
                <c:pt idx="5">
                  <c:v>14.94</c:v>
                </c:pt>
                <c:pt idx="6">
                  <c:v>14.71</c:v>
                </c:pt>
                <c:pt idx="7">
                  <c:v>14.6</c:v>
                </c:pt>
                <c:pt idx="8">
                  <c:v>14.5</c:v>
                </c:pt>
                <c:pt idx="9">
                  <c:v>14.34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FA6-457B-981D-1B511D9E033C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361566511"/>
        <c:axId val="361559023"/>
      </c:lineChart>
      <c:catAx>
        <c:axId val="3615665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61559023"/>
        <c:crosses val="autoZero"/>
        <c:auto val="1"/>
        <c:lblAlgn val="ctr"/>
        <c:lblOffset val="100"/>
        <c:noMultiLvlLbl val="0"/>
      </c:catAx>
      <c:valAx>
        <c:axId val="3615590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3615665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1197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1197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1197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901700" y="3060700"/>
            <a:ext cx="11201400" cy="17145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901700" y="4775200"/>
            <a:ext cx="11201400" cy="15367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1pPr>
            <a:lvl2pPr marL="0" indent="2286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2pPr>
            <a:lvl3pPr marL="0" indent="4572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3pPr>
            <a:lvl4pPr marL="0" indent="6858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4pPr>
            <a:lvl5pPr marL="0" indent="9144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6303924" y="9258300"/>
            <a:ext cx="409652" cy="4191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/>
          </p:cNvSpPr>
          <p:nvPr>
            <p:ph type="body" sz="quarter" idx="13"/>
          </p:nvPr>
        </p:nvSpPr>
        <p:spPr>
          <a:xfrm>
            <a:off x="1270000" y="6351067"/>
            <a:ext cx="10464800" cy="68366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200" i="1"/>
            </a:lvl1pPr>
          </a:lstStyle>
          <a:p>
            <a:r>
              <a:t>–王大明</a:t>
            </a:r>
          </a:p>
        </p:txBody>
      </p:sp>
      <p:sp>
        <p:nvSpPr>
          <p:cNvPr id="96" name="Shape 96"/>
          <p:cNvSpPr>
            <a:spLocks noGrp="1"/>
          </p:cNvSpPr>
          <p:nvPr>
            <p:ph type="body" sz="quarter" idx="14"/>
          </p:nvPr>
        </p:nvSpPr>
        <p:spPr>
          <a:xfrm>
            <a:off x="1270000" y="4241799"/>
            <a:ext cx="10464800" cy="736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90000"/>
              </a:lnSpc>
              <a:buSzTx/>
              <a:buNone/>
              <a:defRPr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「在此輸入名言語錄。」</a:t>
            </a:r>
          </a:p>
        </p:txBody>
      </p:sp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halk_line_box_10x7.png"/>
          <p:cNvPicPr>
            <a:picLocks/>
          </p:cNvPicPr>
          <p:nvPr/>
        </p:nvPicPr>
        <p:blipFill>
          <a:blip r:embed="rId2">
            <a:alphaModFix amt="45000"/>
            <a:extLst/>
          </a:blip>
          <a:stretch>
            <a:fillRect/>
          </a:stretch>
        </p:blipFill>
        <p:spPr>
          <a:xfrm>
            <a:off x="317500" y="6794500"/>
            <a:ext cx="12344400" cy="233680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Shape 22"/>
          <p:cNvSpPr>
            <a:spLocks noGrp="1"/>
          </p:cNvSpPr>
          <p:nvPr>
            <p:ph type="pic" idx="13"/>
          </p:nvPr>
        </p:nvSpPr>
        <p:spPr>
          <a:xfrm>
            <a:off x="393700" y="381000"/>
            <a:ext cx="12217400" cy="6146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901700" y="6934200"/>
            <a:ext cx="11201400" cy="9525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sz="quarter" idx="1"/>
          </p:nvPr>
        </p:nvSpPr>
        <p:spPr>
          <a:xfrm>
            <a:off x="901700" y="7823200"/>
            <a:ext cx="11201400" cy="12065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1pPr>
            <a:lvl2pPr marL="0" indent="2286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2pPr>
            <a:lvl3pPr marL="0" indent="4572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3pPr>
            <a:lvl4pPr marL="0" indent="6858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4pPr>
            <a:lvl5pPr marL="0" indent="9144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6303924" y="9258300"/>
            <a:ext cx="409652" cy="4191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901700" y="3898900"/>
            <a:ext cx="11201400" cy="1943100"/>
          </a:xfrm>
          <a:prstGeom prst="rect">
            <a:avLst/>
          </a:prstGeom>
        </p:spPr>
        <p:txBody>
          <a:bodyPr anchor="ctr"/>
          <a:lstStyle/>
          <a:p>
            <a:r>
              <a:t>大標題文字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pic" sz="half" idx="13"/>
          </p:nvPr>
        </p:nvSpPr>
        <p:spPr>
          <a:xfrm>
            <a:off x="6451600" y="1066800"/>
            <a:ext cx="5626100" cy="7632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xfrm>
            <a:off x="901700" y="927100"/>
            <a:ext cx="5080000" cy="4102100"/>
          </a:xfrm>
          <a:prstGeom prst="rect">
            <a:avLst/>
          </a:prstGeom>
        </p:spPr>
        <p:txBody>
          <a:bodyPr anchor="b"/>
          <a:lstStyle/>
          <a:p>
            <a:r>
              <a:t>大標題文字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sz="quarter" idx="1"/>
          </p:nvPr>
        </p:nvSpPr>
        <p:spPr>
          <a:xfrm>
            <a:off x="901700" y="5029200"/>
            <a:ext cx="5080000" cy="36830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1pPr>
            <a:lvl2pPr marL="0" indent="2286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2pPr>
            <a:lvl3pPr marL="0" indent="4572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3pPr>
            <a:lvl4pPr marL="0" indent="6858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4pPr>
            <a:lvl5pPr marL="0" indent="9144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3" name="Shape 43"/>
          <p:cNvSpPr>
            <a:spLocks noGrp="1"/>
          </p:cNvSpPr>
          <p:nvPr>
            <p:ph type="sldNum" sz="quarter" idx="2"/>
          </p:nvPr>
        </p:nvSpPr>
        <p:spPr>
          <a:xfrm>
            <a:off x="6303924" y="9258300"/>
            <a:ext cx="409652" cy="4191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pic" sz="half" idx="13"/>
          </p:nvPr>
        </p:nvSpPr>
        <p:spPr>
          <a:xfrm>
            <a:off x="6769100" y="2603500"/>
            <a:ext cx="5308600" cy="5969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69" name="Shape 69"/>
          <p:cNvSpPr>
            <a:spLocks noGrp="1"/>
          </p:cNvSpPr>
          <p:nvPr>
            <p:ph type="body" sz="half" idx="1"/>
          </p:nvPr>
        </p:nvSpPr>
        <p:spPr>
          <a:xfrm>
            <a:off x="901700" y="2603500"/>
            <a:ext cx="5334000" cy="5969000"/>
          </a:xfrm>
          <a:prstGeom prst="rect">
            <a:avLst/>
          </a:prstGeom>
        </p:spPr>
        <p:txBody>
          <a:bodyPr/>
          <a:lstStyle>
            <a:lvl1pPr marL="393700" indent="-393700">
              <a:lnSpc>
                <a:spcPct val="90000"/>
              </a:lnSpc>
              <a:spcBef>
                <a:spcPts val="2800"/>
              </a:spcBef>
              <a:defRPr sz="3200"/>
            </a:lvl1pPr>
            <a:lvl2pPr marL="787400" indent="-393700">
              <a:lnSpc>
                <a:spcPct val="90000"/>
              </a:lnSpc>
              <a:spcBef>
                <a:spcPts val="2800"/>
              </a:spcBef>
              <a:defRPr sz="3200"/>
            </a:lvl2pPr>
            <a:lvl3pPr marL="1181100" indent="-393700">
              <a:lnSpc>
                <a:spcPct val="90000"/>
              </a:lnSpc>
              <a:spcBef>
                <a:spcPts val="2800"/>
              </a:spcBef>
              <a:defRPr sz="3200"/>
            </a:lvl3pPr>
            <a:lvl4pPr marL="1574800" indent="-393700">
              <a:lnSpc>
                <a:spcPct val="90000"/>
              </a:lnSpc>
              <a:spcBef>
                <a:spcPts val="2800"/>
              </a:spcBef>
              <a:defRPr sz="3200"/>
            </a:lvl4pPr>
            <a:lvl5pPr marL="1968500" indent="-393700">
              <a:lnSpc>
                <a:spcPct val="90000"/>
              </a:lnSpc>
              <a:spcBef>
                <a:spcPts val="2800"/>
              </a:spcBef>
              <a:defRPr sz="32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0" name="Shape 7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/>
          </p:cNvSpPr>
          <p:nvPr>
            <p:ph type="body" idx="1"/>
          </p:nvPr>
        </p:nvSpPr>
        <p:spPr>
          <a:xfrm>
            <a:off x="901700" y="1727200"/>
            <a:ext cx="11201400" cy="6286500"/>
          </a:xfrm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8" name="Shape 7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pic" sz="quarter" idx="13"/>
          </p:nvPr>
        </p:nvSpPr>
        <p:spPr>
          <a:xfrm>
            <a:off x="6654800" y="482600"/>
            <a:ext cx="5981700" cy="3911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pic" sz="half" idx="14"/>
          </p:nvPr>
        </p:nvSpPr>
        <p:spPr>
          <a:xfrm>
            <a:off x="6654800" y="4673600"/>
            <a:ext cx="5981700" cy="4597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pic" idx="15"/>
          </p:nvPr>
        </p:nvSpPr>
        <p:spPr>
          <a:xfrm>
            <a:off x="406400" y="482600"/>
            <a:ext cx="5981700" cy="8788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halk_line_10x7.png"/>
          <p:cNvPicPr>
            <a:picLocks/>
          </p:cNvPicPr>
          <p:nvPr/>
        </p:nvPicPr>
        <p:blipFill>
          <a:blip r:embed="rId15">
            <a:alphaModFix amt="45000"/>
            <a:extLst/>
          </a:blip>
          <a:stretch>
            <a:fillRect/>
          </a:stretch>
        </p:blipFill>
        <p:spPr>
          <a:xfrm>
            <a:off x="393700" y="355600"/>
            <a:ext cx="12217400" cy="87757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901700" y="635000"/>
            <a:ext cx="11201400" cy="171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大標題文字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901700" y="2603500"/>
            <a:ext cx="11201400" cy="596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6299199" y="9258300"/>
            <a:ext cx="409652" cy="4191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 b="1" i="0" cap="all">
                <a:latin typeface="+mj-lt"/>
                <a:ea typeface="+mj-ea"/>
                <a:cs typeface="+mj-cs"/>
                <a:sym typeface="Avenir Nex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/>
          </p:cNvSpPr>
          <p:nvPr>
            <p:ph type="ctrTitle"/>
          </p:nvPr>
        </p:nvSpPr>
        <p:spPr>
          <a:xfrm>
            <a:off x="901700" y="3060700"/>
            <a:ext cx="12217400" cy="2521763"/>
          </a:xfrm>
          <a:prstGeom prst="rect">
            <a:avLst/>
          </a:prstGeom>
        </p:spPr>
        <p:txBody>
          <a:bodyPr/>
          <a:lstStyle>
            <a:lvl1pPr>
              <a:defRPr sz="9600" spc="768"/>
            </a:lvl1pPr>
          </a:lstStyle>
          <a:p>
            <a:r>
              <a:t>專題研究   week4</a:t>
            </a:r>
          </a:p>
        </p:txBody>
      </p:sp>
      <p:sp>
        <p:nvSpPr>
          <p:cNvPr id="122" name="Shape 122"/>
          <p:cNvSpPr>
            <a:spLocks noGrp="1"/>
          </p:cNvSpPr>
          <p:nvPr>
            <p:ph type="subTitle" sz="quarter" idx="1"/>
          </p:nvPr>
        </p:nvSpPr>
        <p:spPr>
          <a:xfrm>
            <a:off x="901700" y="5495590"/>
            <a:ext cx="11201400" cy="1536701"/>
          </a:xfrm>
          <a:prstGeom prst="rect">
            <a:avLst/>
          </a:prstGeom>
        </p:spPr>
        <p:txBody>
          <a:bodyPr/>
          <a:lstStyle/>
          <a:p>
            <a:pPr lvl="2" indent="397763" algn="r" defTabSz="508254">
              <a:defRPr sz="3132" spc="250">
                <a:effectLst>
                  <a:outerShdw blurRad="22098" dist="22098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endParaRPr/>
          </a:p>
          <a:p>
            <a:pPr lvl="2" indent="397763" algn="r" defTabSz="508254">
              <a:defRPr sz="3132" spc="250">
                <a:effectLst>
                  <a:outerShdw blurRad="22098" dist="22098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endParaRPr/>
          </a:p>
          <a:p>
            <a:pPr lvl="2" indent="397763" algn="r" defTabSz="508254">
              <a:defRPr sz="3132" spc="250">
                <a:effectLst>
                  <a:outerShdw blurRad="22098" dist="22098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t>吳克駿 江昶翰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00.train_lm.sh                </a:t>
            </a:r>
          </a:p>
        </p:txBody>
      </p:sp>
      <p:pic>
        <p:nvPicPr>
          <p:cNvPr id="157" name="螢幕快照 2017-03-23 上午2.05.27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360" y="2812350"/>
            <a:ext cx="12802080" cy="30365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title"/>
          </p:nvPr>
        </p:nvSpPr>
        <p:spPr>
          <a:xfrm>
            <a:off x="134832" y="-38915"/>
            <a:ext cx="11201401" cy="1714501"/>
          </a:xfrm>
          <a:prstGeom prst="rect">
            <a:avLst/>
          </a:prstGeom>
        </p:spPr>
        <p:txBody>
          <a:bodyPr/>
          <a:lstStyle/>
          <a:p>
            <a:r>
              <a:t>lm   </a:t>
            </a:r>
          </a:p>
        </p:txBody>
      </p:sp>
      <p:pic>
        <p:nvPicPr>
          <p:cNvPr id="160" name="螢幕快照 2017-03-23 上午2.15.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4589" y="1559420"/>
            <a:ext cx="3488045" cy="77596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螢幕快照 2017-03-23 上午2.16.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23862" y="1559420"/>
            <a:ext cx="3356201" cy="7759636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hape 162"/>
          <p:cNvSpPr/>
          <p:nvPr/>
        </p:nvSpPr>
        <p:spPr>
          <a:xfrm>
            <a:off x="5187283" y="851692"/>
            <a:ext cx="1629360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order=2</a:t>
            </a:r>
          </a:p>
        </p:txBody>
      </p:sp>
      <p:sp>
        <p:nvSpPr>
          <p:cNvPr id="163" name="Shape 163"/>
          <p:cNvSpPr/>
          <p:nvPr/>
        </p:nvSpPr>
        <p:spPr>
          <a:xfrm>
            <a:off x="9259530" y="851692"/>
            <a:ext cx="1629360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order=3</a:t>
            </a:r>
          </a:p>
        </p:txBody>
      </p:sp>
      <p:pic>
        <p:nvPicPr>
          <p:cNvPr id="164" name="螢幕快照 2017-03-23 上午2.24.1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8527" y="1559420"/>
            <a:ext cx="3241526" cy="7759636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hape 165"/>
          <p:cNvSpPr/>
          <p:nvPr/>
        </p:nvSpPr>
        <p:spPr>
          <a:xfrm>
            <a:off x="1547239" y="851692"/>
            <a:ext cx="1524102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original</a:t>
            </a:r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68" name="螢幕快照 2017-03-23 上午2.19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1908" y="330199"/>
            <a:ext cx="4269725" cy="9093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WFST</a:t>
            </a:r>
          </a:p>
        </p:txBody>
      </p:sp>
      <p:graphicFrame>
        <p:nvGraphicFramePr>
          <p:cNvPr id="171" name="Table 171"/>
          <p:cNvGraphicFramePr/>
          <p:nvPr>
            <p:extLst>
              <p:ext uri="{D42A27DB-BD31-4B8C-83A1-F6EECF244321}">
                <p14:modId xmlns:p14="http://schemas.microsoft.com/office/powerpoint/2010/main" val="3176072507"/>
              </p:ext>
            </p:extLst>
          </p:nvPr>
        </p:nvGraphicFramePr>
        <p:xfrm>
          <a:off x="901700" y="2057400"/>
          <a:ext cx="11188698" cy="62865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7295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295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295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95500">
                <a:tc>
                  <a:txBody>
                    <a:bodyPr/>
                    <a:lstStyle/>
                    <a:p>
                      <a:pPr>
                        <a:defRPr sz="37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7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mono WFST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7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Tri WFST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7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time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7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01:10:39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37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r>
                        <a:rPr lang="en-US" dirty="0" smtClean="0"/>
                        <a:t>04:07:27</a:t>
                      </a:r>
                      <a:endParaRPr dirty="0"/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7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7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30.49%</a:t>
                      </a:r>
                    </a:p>
                  </a:txBody>
                  <a:tcPr marL="50800" marR="50800" marT="50800" marB="50800" anchor="ctr" horzOverflow="overflow"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37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r>
                        <a:rPr lang="en-US" dirty="0" smtClean="0"/>
                        <a:t>28.21%</a:t>
                      </a:r>
                      <a:endParaRPr dirty="0"/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WFST  </a:t>
            </a:r>
          </a:p>
          <a:p>
            <a:r>
              <a:t>result: mono</a:t>
            </a:r>
          </a:p>
        </p:txBody>
      </p:sp>
      <p:pic>
        <p:nvPicPr>
          <p:cNvPr id="174" name="螢幕快照 2017-03-23 上午2.56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85707" y="2114050"/>
            <a:ext cx="7833386" cy="70121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WFST</a:t>
            </a:r>
          </a:p>
          <a:p>
            <a:r>
              <a:t>Result: tri 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916" y="1931171"/>
            <a:ext cx="6911179" cy="7224259"/>
          </a:xfrm>
          <a:prstGeom prst="rect">
            <a:avLst/>
          </a:prstGeom>
        </p:spPr>
      </p:pic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viterbi</a:t>
            </a:r>
          </a:p>
        </p:txBody>
      </p:sp>
      <p:graphicFrame>
        <p:nvGraphicFramePr>
          <p:cNvPr id="179" name="Table 179"/>
          <p:cNvGraphicFramePr/>
          <p:nvPr/>
        </p:nvGraphicFramePr>
        <p:xfrm>
          <a:off x="901700" y="2057400"/>
          <a:ext cx="11188698" cy="62865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37295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2956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7295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095500">
                <a:tc>
                  <a:txBody>
                    <a:bodyPr/>
                    <a:lstStyle/>
                    <a:p>
                      <a:pPr>
                        <a:defRPr sz="38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8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mono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8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tri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8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time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8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00:29:44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8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00:30:38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8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accuracy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8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41.21%</a:t>
                      </a:r>
                    </a:p>
                  </a:txBody>
                  <a:tcPr marL="50800" marR="50800" marT="50800" marB="50800" anchor="ctr" horzOverflow="overflow"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8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48.19%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viterbi  </a:t>
            </a:r>
          </a:p>
          <a:p>
            <a:r>
              <a:t>result: mono</a:t>
            </a:r>
          </a:p>
        </p:txBody>
      </p:sp>
      <p:pic>
        <p:nvPicPr>
          <p:cNvPr id="182" name="螢幕快照 2017-03-23 上午3.07.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5810" y="2200737"/>
            <a:ext cx="7893180" cy="69370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viterbi</a:t>
            </a:r>
          </a:p>
          <a:p>
            <a:r>
              <a:t>Result: tri </a:t>
            </a:r>
          </a:p>
        </p:txBody>
      </p:sp>
      <p:pic>
        <p:nvPicPr>
          <p:cNvPr id="185" name="螢幕快照 2017-03-23 上午3.10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0426" y="2233129"/>
            <a:ext cx="7783948" cy="7109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compare:</a:t>
            </a:r>
          </a:p>
          <a:p>
            <a:r>
              <a:t>order</a:t>
            </a: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0901989"/>
              </p:ext>
            </p:extLst>
          </p:nvPr>
        </p:nvGraphicFramePr>
        <p:xfrm>
          <a:off x="1211580" y="2226874"/>
          <a:ext cx="10321292" cy="615131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80323">
                  <a:extLst>
                    <a:ext uri="{9D8B030D-6E8A-4147-A177-3AD203B41FA5}">
                      <a16:colId xmlns:a16="http://schemas.microsoft.com/office/drawing/2014/main" val="2205752628"/>
                    </a:ext>
                  </a:extLst>
                </a:gridCol>
                <a:gridCol w="2580323">
                  <a:extLst>
                    <a:ext uri="{9D8B030D-6E8A-4147-A177-3AD203B41FA5}">
                      <a16:colId xmlns:a16="http://schemas.microsoft.com/office/drawing/2014/main" val="1812329835"/>
                    </a:ext>
                  </a:extLst>
                </a:gridCol>
                <a:gridCol w="2580323">
                  <a:extLst>
                    <a:ext uri="{9D8B030D-6E8A-4147-A177-3AD203B41FA5}">
                      <a16:colId xmlns:a16="http://schemas.microsoft.com/office/drawing/2014/main" val="4286988073"/>
                    </a:ext>
                  </a:extLst>
                </a:gridCol>
                <a:gridCol w="2580323">
                  <a:extLst>
                    <a:ext uri="{9D8B030D-6E8A-4147-A177-3AD203B41FA5}">
                      <a16:colId xmlns:a16="http://schemas.microsoft.com/office/drawing/2014/main" val="2541272960"/>
                    </a:ext>
                  </a:extLst>
                </a:gridCol>
              </a:tblGrid>
              <a:tr h="2050439"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order</a:t>
                      </a:r>
                      <a:endParaRPr lang="zh-TW" alt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unigram</a:t>
                      </a:r>
                      <a:endParaRPr lang="zh-TW" alt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bigram</a:t>
                      </a:r>
                      <a:endParaRPr lang="zh-TW" alt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Trigram</a:t>
                      </a:r>
                      <a:endParaRPr lang="zh-TW" altLang="en-US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2522500"/>
                  </a:ext>
                </a:extLst>
              </a:tr>
              <a:tr h="2050439"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mono</a:t>
                      </a:r>
                      <a:endParaRPr lang="zh-TW" alt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28.19%</a:t>
                      </a:r>
                      <a:endParaRPr lang="zh-TW" alt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41.21%</a:t>
                      </a:r>
                      <a:endParaRPr lang="zh-TW" alt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41.98%</a:t>
                      </a:r>
                      <a:endParaRPr lang="zh-TW" altLang="en-US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23503"/>
                  </a:ext>
                </a:extLst>
              </a:tr>
              <a:tr h="2050439"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TRI</a:t>
                      </a:r>
                      <a:endParaRPr lang="zh-TW" alt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36.93%</a:t>
                      </a:r>
                      <a:endParaRPr lang="zh-TW" alt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48.19%</a:t>
                      </a:r>
                      <a:endParaRPr lang="zh-TW" alt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300000"/>
                        </a:lnSpc>
                      </a:pPr>
                      <a:r>
                        <a:rPr lang="en-US" altLang="zh-TW" sz="3000" dirty="0" smtClean="0"/>
                        <a:t>51.11%</a:t>
                      </a:r>
                      <a:endParaRPr lang="zh-TW" altLang="en-US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31194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96570">
              <a:defRPr sz="5100" spc="408">
                <a:effectLst>
                  <a:outerShdw blurRad="21590" dist="21590" dir="5520000" rotWithShape="0">
                    <a:srgbClr val="FFFFFF">
                      <a:alpha val="72000"/>
                    </a:srgbClr>
                  </a:outerShdw>
                </a:effectLst>
              </a:defRPr>
            </a:pPr>
            <a:endParaRPr/>
          </a:p>
          <a:p>
            <a:pPr defTabSz="496570">
              <a:defRPr sz="5100" spc="408">
                <a:effectLst>
                  <a:outerShdw blurRad="21590" dist="21590" dir="5520000" rotWithShape="0">
                    <a:srgbClr val="FFFFFF">
                      <a:alpha val="72000"/>
                    </a:srgbClr>
                  </a:outerShdw>
                </a:effectLst>
              </a:defRPr>
            </a:pPr>
            <a:r>
              <a:t>Homework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idx="4294967295"/>
          </p:nvPr>
        </p:nvSpPr>
        <p:spPr>
          <a:xfrm>
            <a:off x="534878" y="2603500"/>
            <a:ext cx="12217401" cy="5969000"/>
          </a:xfrm>
          <a:prstGeom prst="rect">
            <a:avLst/>
          </a:prstGeom>
        </p:spPr>
        <p:txBody>
          <a:bodyPr/>
          <a:lstStyle/>
          <a:p>
            <a:r>
              <a:t>week 1:</a:t>
            </a:r>
            <a:br/>
            <a:r>
              <a:t>02.extract.feat.sh  -&gt; Feature Extraction</a:t>
            </a:r>
          </a:p>
          <a:p>
            <a:r>
              <a:t>week 2:</a:t>
            </a:r>
            <a:br/>
            <a:r>
              <a:t>03.mono.train.sh  -&gt; Train monophone acoustic model</a:t>
            </a:r>
            <a:br/>
            <a:r>
              <a:t>05.tree.build.sh     -&gt; Build decisoin tree </a:t>
            </a:r>
            <a:br/>
            <a:r>
              <a:t>06.tri.train.sh         -&gt; Train triphone acoustic mode</a:t>
            </a:r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compare:</a:t>
            </a:r>
          </a:p>
          <a:p>
            <a:r>
              <a:t>Gaussian </a:t>
            </a:r>
          </a:p>
        </p:txBody>
      </p:sp>
      <p:graphicFrame>
        <p:nvGraphicFramePr>
          <p:cNvPr id="191" name="Table 191"/>
          <p:cNvGraphicFramePr/>
          <p:nvPr>
            <p:extLst>
              <p:ext uri="{D42A27DB-BD31-4B8C-83A1-F6EECF244321}">
                <p14:modId xmlns:p14="http://schemas.microsoft.com/office/powerpoint/2010/main" val="3891720903"/>
              </p:ext>
            </p:extLst>
          </p:nvPr>
        </p:nvGraphicFramePr>
        <p:xfrm>
          <a:off x="901700" y="2057400"/>
          <a:ext cx="11188700" cy="62865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9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9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9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 dirty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Gaussian </a:t>
                      </a:r>
                      <a:r>
                        <a:rPr sz="3000" dirty="0" err="1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數量</a:t>
                      </a:r>
                      <a:endParaRPr sz="3000" dirty="0">
                        <a:solidFill>
                          <a:srgbClr val="2A2927"/>
                        </a:solidFill>
                        <a:effectLst>
                          <a:outerShdw blurRad="25400" dist="25400" dir="5520000" rotWithShape="0">
                            <a:srgbClr val="FFFFFF">
                              <a:alpha val="72000"/>
                            </a:srgbClr>
                          </a:outerShdw>
                        </a:effectLst>
                        <a:sym typeface="Avenir Next Demi Bold"/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300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450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600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mono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 dirty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41.21%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 dirty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42.60%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24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r>
                        <a:rPr lang="en-US" sz="3000" dirty="0" smtClean="0"/>
                        <a:t>42.84%</a:t>
                      </a:r>
                      <a:endParaRPr sz="3000" dirty="0"/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tri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48.19%</a:t>
                      </a:r>
                    </a:p>
                  </a:txBody>
                  <a:tcPr marL="50800" marR="50800" marT="50800" marB="50800" anchor="ctr" horzOverflow="overflow"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49.67%</a:t>
                      </a:r>
                    </a:p>
                  </a:txBody>
                  <a:tcPr marL="50800" marR="50800" marT="50800" marB="50800" anchor="ctr" horzOverflow="overflow"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24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r>
                        <a:rPr lang="en-US" sz="3000" dirty="0" smtClean="0"/>
                        <a:t>49.91%</a:t>
                      </a:r>
                      <a:endParaRPr sz="3000" dirty="0"/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compare:</a:t>
            </a:r>
          </a:p>
          <a:p>
            <a:r>
              <a:t>am/LM  combination</a:t>
            </a:r>
          </a:p>
        </p:txBody>
      </p:sp>
      <p:graphicFrame>
        <p:nvGraphicFramePr>
          <p:cNvPr id="194" name="Table 194"/>
          <p:cNvGraphicFramePr/>
          <p:nvPr>
            <p:extLst>
              <p:ext uri="{D42A27DB-BD31-4B8C-83A1-F6EECF244321}">
                <p14:modId xmlns:p14="http://schemas.microsoft.com/office/powerpoint/2010/main" val="2860655886"/>
              </p:ext>
            </p:extLst>
          </p:nvPr>
        </p:nvGraphicFramePr>
        <p:xfrm>
          <a:off x="901700" y="2057400"/>
          <a:ext cx="11188700" cy="62865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9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9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9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9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 dirty="0" err="1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AM佔的比例</a:t>
                      </a:r>
                      <a:endParaRPr sz="3000" dirty="0">
                        <a:solidFill>
                          <a:srgbClr val="2A2927"/>
                        </a:solidFill>
                        <a:effectLst>
                          <a:outerShdw blurRad="25400" dist="25400" dir="5520000" rotWithShape="0">
                            <a:srgbClr val="FFFFFF">
                              <a:alpha val="72000"/>
                            </a:srgbClr>
                          </a:outerShdw>
                        </a:effectLst>
                        <a:sym typeface="Avenir Next Demi Bold"/>
                      </a:endParaRP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0.1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0.3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 dirty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0.5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  <a:lnT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mono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 dirty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41.21</a:t>
                      </a:r>
                      <a:r>
                        <a:rPr sz="3000" dirty="0" smtClean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%</a:t>
                      </a:r>
                      <a:r>
                        <a:rPr lang="en-US" altLang="zh-TW" sz="3000" dirty="0" smtClean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(0.12)</a:t>
                      </a:r>
                      <a:endParaRPr sz="3000" dirty="0">
                        <a:solidFill>
                          <a:srgbClr val="2A2927"/>
                        </a:solidFill>
                        <a:effectLst>
                          <a:outerShdw blurRad="25400" dist="25400" dir="5520000" rotWithShape="0">
                            <a:srgbClr val="FFFFFF">
                              <a:alpha val="72000"/>
                            </a:srgbClr>
                          </a:outerShdw>
                        </a:effectLst>
                        <a:sym typeface="Avenir Next Demi Bold"/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24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r>
                        <a:rPr lang="en-US" sz="3000" dirty="0" smtClean="0"/>
                        <a:t>41.21%(0.12)</a:t>
                      </a:r>
                      <a:endParaRPr sz="30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>
                        <a:defRPr sz="24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r>
                        <a:rPr lang="en-US" sz="3000" dirty="0" smtClean="0"/>
                        <a:t>39.70%(0.10)</a:t>
                      </a:r>
                      <a:endParaRPr sz="3000" dirty="0"/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5500"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tri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L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b="0" cap="none">
                          <a:solidFill>
                            <a:srgbClr val="000000"/>
                          </a:solidFill>
                          <a:effectLst/>
                        </a:defRPr>
                      </a:pPr>
                      <a:r>
                        <a:rPr sz="3000" dirty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48.19</a:t>
                      </a:r>
                      <a:r>
                        <a:rPr sz="3000" dirty="0" smtClean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%</a:t>
                      </a:r>
                      <a:r>
                        <a:rPr lang="en-US" sz="3000" dirty="0" smtClean="0">
                          <a:solidFill>
                            <a:srgbClr val="2A2927"/>
                          </a:solidFill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rPr>
                        <a:t>(0.06)</a:t>
                      </a:r>
                      <a:endParaRPr sz="3000" dirty="0">
                        <a:solidFill>
                          <a:srgbClr val="2A2927"/>
                        </a:solidFill>
                        <a:effectLst>
                          <a:outerShdw blurRad="25400" dist="25400" dir="5520000" rotWithShape="0">
                            <a:srgbClr val="FFFFFF">
                              <a:alpha val="72000"/>
                            </a:srgbClr>
                          </a:outerShdw>
                        </a:effectLst>
                        <a:sym typeface="Avenir Next Demi Bold"/>
                      </a:endParaRPr>
                    </a:p>
                  </a:txBody>
                  <a:tcPr marL="50800" marR="50800" marT="50800" marB="50800" anchor="ctr" horzOverflow="overflow"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24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r>
                        <a:rPr lang="en-US" sz="3000" dirty="0" smtClean="0"/>
                        <a:t>48.19</a:t>
                      </a:r>
                      <a:r>
                        <a:rPr lang="en-US" altLang="zh-TW" sz="3000" dirty="0" smtClean="0"/>
                        <a:t>%(0.06)</a:t>
                      </a:r>
                      <a:endParaRPr sz="3000" dirty="0"/>
                    </a:p>
                  </a:txBody>
                  <a:tcPr marL="50800" marR="50800" marT="50800" marB="50800" anchor="ctr" horzOverflow="overflow"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2400" b="0" cap="none">
                          <a:effectLst>
                            <a:outerShdw blurRad="25400" dist="25400" dir="5520000" rotWithShape="0">
                              <a:srgbClr val="FFFFFF">
                                <a:alpha val="72000"/>
                              </a:srgbClr>
                            </a:outerShdw>
                          </a:effectLst>
                          <a:sym typeface="Avenir Next Demi Bold"/>
                        </a:defRPr>
                      </a:pPr>
                      <a:r>
                        <a:rPr lang="en-US" sz="3000" dirty="0" smtClean="0"/>
                        <a:t>49.70%(0.10)</a:t>
                      </a:r>
                      <a:endParaRPr sz="3000" dirty="0"/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R>
                    <a:lnB w="12700">
                      <a:solidFill>
                        <a:srgbClr val="514F48">
                          <a:alpha val="80000"/>
                        </a:srgbClr>
                      </a:solidFill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Different AM </a:t>
            </a:r>
            <a:r>
              <a:rPr lang="en-US" altLang="zh-TW" dirty="0" err="1" smtClean="0"/>
              <a:t>combitation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916" y="1325880"/>
            <a:ext cx="5278004" cy="8001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26" y="1325880"/>
            <a:ext cx="5520508" cy="800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65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For </a:t>
            </a:r>
            <a:r>
              <a:rPr lang="en-US" altLang="zh-TW" dirty="0" err="1" smtClean="0"/>
              <a:t>aM</a:t>
            </a:r>
            <a:r>
              <a:rPr lang="en-US" altLang="zh-TW" dirty="0" smtClean="0"/>
              <a:t> weight 0.06….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2147570" y="1492248"/>
            <a:ext cx="2466099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TW" dirty="0" smtClean="0"/>
              <a:t>DW:0.1</a:t>
            </a:r>
            <a:endParaRPr kumimoji="0" lang="zh-TW" altLang="en-US" sz="3200" b="0" i="1" u="none" strike="noStrike" cap="none" spc="0" normalizeH="0" baseline="0" dirty="0">
              <a:ln>
                <a:noFill/>
              </a:ln>
              <a:solidFill>
                <a:srgbClr val="5E524C"/>
              </a:solidFill>
              <a:effectLst>
                <a:outerShdw blurRad="25400" dist="25400" dir="5520000" rotWithShape="0">
                  <a:srgbClr val="FFFFFF">
                    <a:alpha val="71999"/>
                  </a:srgbClr>
                </a:outerShdw>
              </a:effectLst>
              <a:uFillTx/>
              <a:latin typeface="+mn-lt"/>
              <a:ea typeface="+mn-ea"/>
              <a:cs typeface="+mn-cs"/>
              <a:sym typeface="Avenir Next Medium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7848501" y="1475736"/>
            <a:ext cx="1333698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TW" sz="3200" b="0" i="1" u="none" strike="noStrike" cap="none" spc="0" normalizeH="0" baseline="0" dirty="0" smtClean="0">
                <a:ln>
                  <a:noFill/>
                </a:ln>
                <a:solidFill>
                  <a:srgbClr val="5E524C"/>
                </a:solidFill>
                <a:effectLst>
                  <a:outerShdw blurRad="25400" dist="25400" dir="5520000" rotWithShape="0">
                    <a:srgbClr val="FFFFFF">
                      <a:alpha val="71999"/>
                    </a:srgbClr>
                  </a:outerShdw>
                </a:effectLst>
                <a:uFillTx/>
                <a:latin typeface="+mn-lt"/>
                <a:ea typeface="+mn-ea"/>
                <a:cs typeface="+mn-cs"/>
                <a:sym typeface="Avenir Next Medium"/>
              </a:rPr>
              <a:t>DW:0.3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545" y="1930659"/>
            <a:ext cx="6284878" cy="672558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32" y="1930659"/>
            <a:ext cx="5999195" cy="672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53100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graphicFrame>
        <p:nvGraphicFramePr>
          <p:cNvPr id="9" name="圖表 8"/>
          <p:cNvGraphicFramePr/>
          <p:nvPr>
            <p:extLst>
              <p:ext uri="{D42A27DB-BD31-4B8C-83A1-F6EECF244321}">
                <p14:modId xmlns:p14="http://schemas.microsoft.com/office/powerpoint/2010/main" val="739929785"/>
              </p:ext>
            </p:extLst>
          </p:nvPr>
        </p:nvGraphicFramePr>
        <p:xfrm>
          <a:off x="901700" y="1381055"/>
          <a:ext cx="11201400" cy="26423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圖表 9"/>
          <p:cNvGraphicFramePr/>
          <p:nvPr>
            <p:extLst>
              <p:ext uri="{D42A27DB-BD31-4B8C-83A1-F6EECF244321}">
                <p14:modId xmlns:p14="http://schemas.microsoft.com/office/powerpoint/2010/main" val="514941753"/>
              </p:ext>
            </p:extLst>
          </p:nvPr>
        </p:nvGraphicFramePr>
        <p:xfrm>
          <a:off x="901700" y="4023360"/>
          <a:ext cx="11201400" cy="26423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圖表 10"/>
          <p:cNvGraphicFramePr/>
          <p:nvPr>
            <p:extLst>
              <p:ext uri="{D42A27DB-BD31-4B8C-83A1-F6EECF244321}">
                <p14:modId xmlns:p14="http://schemas.microsoft.com/office/powerpoint/2010/main" val="2946107387"/>
              </p:ext>
            </p:extLst>
          </p:nvPr>
        </p:nvGraphicFramePr>
        <p:xfrm>
          <a:off x="901700" y="6644993"/>
          <a:ext cx="11201400" cy="26423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279438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692554" y="37151"/>
            <a:ext cx="11201401" cy="171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496570">
              <a:lnSpc>
                <a:spcPct val="80000"/>
              </a:lnSpc>
              <a:defRPr sz="5100" b="1" i="0" cap="all" spc="408">
                <a:solidFill>
                  <a:srgbClr val="3E3B39"/>
                </a:solidFill>
                <a:effectLst>
                  <a:outerShdw blurRad="21590" dist="21590" dir="5520000" rotWithShape="0">
                    <a:srgbClr val="FFFFFF">
                      <a:alpha val="72000"/>
                    </a:srgbClr>
                  </a:outerShdw>
                </a:effectLst>
                <a:latin typeface="+mj-lt"/>
                <a:ea typeface="+mj-ea"/>
                <a:cs typeface="+mj-cs"/>
                <a:sym typeface="Avenir Next"/>
              </a:defRPr>
            </a:pPr>
            <a:endParaRPr/>
          </a:p>
          <a:p>
            <a:pPr algn="l" defTabSz="496570">
              <a:lnSpc>
                <a:spcPct val="80000"/>
              </a:lnSpc>
              <a:defRPr sz="5100" b="1" i="0" cap="all" spc="408">
                <a:solidFill>
                  <a:srgbClr val="3E3B39"/>
                </a:solidFill>
                <a:effectLst>
                  <a:outerShdw blurRad="21590" dist="21590" dir="5520000" rotWithShape="0">
                    <a:srgbClr val="FFFFFF">
                      <a:alpha val="72000"/>
                    </a:srgbClr>
                  </a:outerShdw>
                </a:effectLst>
                <a:latin typeface="+mj-lt"/>
                <a:ea typeface="+mj-ea"/>
                <a:cs typeface="+mj-cs"/>
                <a:sym typeface="Avenir Next"/>
              </a:defRPr>
            </a:pPr>
            <a:r>
              <a:t>Homework</a:t>
            </a:r>
          </a:p>
        </p:txBody>
      </p:sp>
      <p:sp>
        <p:nvSpPr>
          <p:cNvPr id="128" name="Shape 128"/>
          <p:cNvSpPr/>
          <p:nvPr/>
        </p:nvSpPr>
        <p:spPr>
          <a:xfrm>
            <a:off x="694014" y="4641967"/>
            <a:ext cx="5183453" cy="415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3500" i="0">
                <a:solidFill>
                  <a:srgbClr val="614C3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04a.01.mono.mkgraph.sh</a:t>
            </a:r>
          </a:p>
          <a:p>
            <a:pPr algn="l" defTabSz="457200">
              <a:defRPr sz="3500" i="0">
                <a:solidFill>
                  <a:srgbClr val="614C3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defRPr sz="3500" i="0">
                <a:solidFill>
                  <a:srgbClr val="614C3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04a.02.mono.fst.sh</a:t>
            </a:r>
          </a:p>
          <a:p>
            <a:pPr algn="l" defTabSz="457200">
              <a:defRPr sz="3500" i="0">
                <a:solidFill>
                  <a:srgbClr val="614C3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defRPr sz="3500" i="0">
                <a:solidFill>
                  <a:srgbClr val="614C3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07a.01.tri.mkgraph.sh</a:t>
            </a:r>
          </a:p>
          <a:p>
            <a:pPr algn="l" defTabSz="457200">
              <a:defRPr sz="3500" i="0">
                <a:solidFill>
                  <a:srgbClr val="614C3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 defTabSz="457200">
              <a:defRPr sz="3500" i="0">
                <a:solidFill>
                  <a:srgbClr val="614C3F"/>
                </a:solidFill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07a.02.tri.fst.sh</a:t>
            </a:r>
          </a:p>
        </p:txBody>
      </p:sp>
      <p:sp>
        <p:nvSpPr>
          <p:cNvPr id="129" name="Shape 129"/>
          <p:cNvSpPr/>
          <p:nvPr/>
        </p:nvSpPr>
        <p:spPr>
          <a:xfrm>
            <a:off x="6127883" y="5582059"/>
            <a:ext cx="749034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300"/>
            </a:lvl1pPr>
          </a:lstStyle>
          <a:p>
            <a:r>
              <a:t>or</a:t>
            </a:r>
          </a:p>
        </p:txBody>
      </p:sp>
      <p:sp>
        <p:nvSpPr>
          <p:cNvPr id="130" name="Shape 130"/>
          <p:cNvSpPr/>
          <p:nvPr/>
        </p:nvSpPr>
        <p:spPr>
          <a:xfrm>
            <a:off x="7592102" y="4516337"/>
            <a:ext cx="4847494" cy="203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3500" i="0">
                <a:solidFill>
                  <a:srgbClr val="614C3F"/>
                </a:solidFill>
                <a:effectLst/>
                <a:latin typeface="Tw Cen MT"/>
                <a:ea typeface="Tw Cen MT"/>
                <a:cs typeface="Tw Cen MT"/>
                <a:sym typeface="Tw Cen MT"/>
              </a:defRPr>
            </a:pPr>
            <a:r>
              <a:t>04b.mono.viterbi.sh</a:t>
            </a:r>
          </a:p>
          <a:p>
            <a:pPr algn="l" defTabSz="457200">
              <a:defRPr sz="3500" i="0">
                <a:solidFill>
                  <a:srgbClr val="614C3F"/>
                </a:solidFill>
                <a:effectLst/>
                <a:latin typeface="Tw Cen MT"/>
                <a:ea typeface="Tw Cen MT"/>
                <a:cs typeface="Tw Cen MT"/>
                <a:sym typeface="Tw Cen MT"/>
              </a:defRPr>
            </a:pPr>
            <a:endParaRPr/>
          </a:p>
          <a:p>
            <a:pPr algn="l" defTabSz="457200">
              <a:defRPr sz="3500" i="0">
                <a:solidFill>
                  <a:srgbClr val="614C3F"/>
                </a:solidFill>
                <a:effectLst/>
                <a:latin typeface="Tw Cen MT"/>
                <a:ea typeface="Tw Cen MT"/>
                <a:cs typeface="Tw Cen MT"/>
                <a:sym typeface="Tw Cen MT"/>
              </a:defRPr>
            </a:pPr>
            <a:r>
              <a:t>07b.tri.viterbi.sh </a:t>
            </a:r>
          </a:p>
        </p:txBody>
      </p:sp>
      <p:sp>
        <p:nvSpPr>
          <p:cNvPr id="131" name="Shape 131"/>
          <p:cNvSpPr/>
          <p:nvPr/>
        </p:nvSpPr>
        <p:spPr>
          <a:xfrm>
            <a:off x="782972" y="2100328"/>
            <a:ext cx="5005537" cy="1509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spcBef>
                <a:spcPts val="3200"/>
              </a:spcBef>
              <a:defRPr sz="3500" i="0">
                <a:solidFill>
                  <a:schemeClr val="accent6">
                    <a:hueOff val="-367287"/>
                    <a:satOff val="-1378"/>
                    <a:lumOff val="-2196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00.train_lm.sh                </a:t>
            </a:r>
          </a:p>
          <a:p>
            <a:pPr algn="l">
              <a:spcBef>
                <a:spcPts val="3200"/>
              </a:spcBef>
              <a:defRPr sz="3500" i="0">
                <a:solidFill>
                  <a:schemeClr val="accent6">
                    <a:hueOff val="-367287"/>
                    <a:satOff val="-1378"/>
                    <a:lumOff val="-21960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01.format.sh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02.extract.feat.sH</a:t>
            </a:r>
          </a:p>
        </p:txBody>
      </p:sp>
      <p:pic>
        <p:nvPicPr>
          <p:cNvPr id="134" name="螢幕快照 2017-03-23 上午1.07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8046" y="2903537"/>
            <a:ext cx="12508809" cy="36799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02.extract.feat.sh</a:t>
            </a:r>
          </a:p>
        </p:txBody>
      </p:sp>
      <p:pic>
        <p:nvPicPr>
          <p:cNvPr id="137" name="螢幕快照 2017-03-23 上午1.18.16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1061" y="3216919"/>
            <a:ext cx="12102678" cy="907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螢幕快照 2017-03-23 上午1.19.19.png"/>
          <p:cNvPicPr>
            <a:picLocks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8536" y="5275533"/>
            <a:ext cx="12102678" cy="1445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螢幕快照 2017-03-23 上午1.20.22.png"/>
          <p:cNvPicPr>
            <a:picLocks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75388" y="7872726"/>
            <a:ext cx="12102678" cy="1291053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Shape 140"/>
          <p:cNvSpPr/>
          <p:nvPr/>
        </p:nvSpPr>
        <p:spPr>
          <a:xfrm>
            <a:off x="601336" y="2453009"/>
            <a:ext cx="2806701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13-dim  MFCC</a:t>
            </a:r>
          </a:p>
        </p:txBody>
      </p:sp>
      <p:sp>
        <p:nvSpPr>
          <p:cNvPr id="141" name="Shape 141"/>
          <p:cNvSpPr/>
          <p:nvPr/>
        </p:nvSpPr>
        <p:spPr>
          <a:xfrm>
            <a:off x="601336" y="4546600"/>
            <a:ext cx="2806701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39-dim  MFCC</a:t>
            </a:r>
          </a:p>
        </p:txBody>
      </p:sp>
      <p:sp>
        <p:nvSpPr>
          <p:cNvPr id="142" name="Shape 142"/>
          <p:cNvSpPr/>
          <p:nvPr/>
        </p:nvSpPr>
        <p:spPr>
          <a:xfrm>
            <a:off x="549661" y="6966864"/>
            <a:ext cx="4025494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39-dim CMVN MFCC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xfrm>
            <a:off x="622839" y="379377"/>
            <a:ext cx="11201401" cy="1714501"/>
          </a:xfrm>
          <a:prstGeom prst="rect">
            <a:avLst/>
          </a:prstGeom>
        </p:spPr>
        <p:txBody>
          <a:bodyPr/>
          <a:lstStyle/>
          <a:p>
            <a:r>
              <a:t>03.mono.train.sh 06.tri.train.sh</a:t>
            </a:r>
          </a:p>
        </p:txBody>
      </p:sp>
      <p:pic>
        <p:nvPicPr>
          <p:cNvPr id="145" name="螢幕快照 2017-03-23 上午1.32.58.png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7609" y="2051979"/>
            <a:ext cx="12217401" cy="77456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monophone model</a:t>
            </a:r>
          </a:p>
        </p:txBody>
      </p:sp>
      <p:pic>
        <p:nvPicPr>
          <p:cNvPr id="148" name="螢幕快照 2017-03-23 上午1.50.5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7310" y="1665026"/>
            <a:ext cx="10130180" cy="74111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tree</a:t>
            </a:r>
          </a:p>
        </p:txBody>
      </p:sp>
      <p:pic>
        <p:nvPicPr>
          <p:cNvPr id="151" name="螢幕快照 2017-03-23 上午1.54.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9795" y="1651752"/>
            <a:ext cx="10469420" cy="78773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triphone model </a:t>
            </a:r>
          </a:p>
        </p:txBody>
      </p:sp>
      <p:pic>
        <p:nvPicPr>
          <p:cNvPr id="154" name="螢幕快照 2017-03-23 上午1.56.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6565" y="1538613"/>
            <a:ext cx="10862613" cy="79727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5">
  <a:themeElements>
    <a:clrScheme name="New_Template5">
      <a:dk1>
        <a:srgbClr val="5E524C"/>
      </a:dk1>
      <a:lt1>
        <a:srgbClr val="12455E"/>
      </a:lt1>
      <a:dk2>
        <a:srgbClr val="615E5A"/>
      </a:dk2>
      <a:lt2>
        <a:srgbClr val="C8C1B8"/>
      </a:lt2>
      <a:accent1>
        <a:srgbClr val="899DBD"/>
      </a:accent1>
      <a:accent2>
        <a:srgbClr val="74A198"/>
      </a:accent2>
      <a:accent3>
        <a:srgbClr val="8A9759"/>
      </a:accent3>
      <a:accent4>
        <a:srgbClr val="CBA466"/>
      </a:accent4>
      <a:accent5>
        <a:srgbClr val="BB7B3F"/>
      </a:accent5>
      <a:accent6>
        <a:srgbClr val="BA6C5B"/>
      </a:accent6>
      <a:hlink>
        <a:srgbClr val="0000FF"/>
      </a:hlink>
      <a:folHlink>
        <a:srgbClr val="FF00FF"/>
      </a:folHlink>
    </a:clrScheme>
    <a:fontScheme name="New_Template5">
      <a:majorFont>
        <a:latin typeface="Avenir Next"/>
        <a:ea typeface="Avenir Next"/>
        <a:cs typeface="Avenir Next"/>
      </a:majorFont>
      <a:minorFont>
        <a:latin typeface="Avenir Next Medium"/>
        <a:ea typeface="Avenir Next Medium"/>
        <a:cs typeface="Avenir Next Medium"/>
      </a:minorFont>
    </a:fontScheme>
    <a:fmtScheme name="New_Template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760000" rotWithShape="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E3B39"/>
            </a:solidFill>
            <a:effectLst>
              <a:outerShdw blurRad="25400" dist="12700" dir="4920000" rotWithShape="0">
                <a:srgbClr val="FFFFFF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575451">
              <a:alpha val="90000"/>
            </a:srgbClr>
          </a:solidFill>
          <a:prstDash val="solid"/>
          <a:miter lim="400000"/>
        </a:ln>
        <a:effectLst>
          <a:outerShdw blurRad="25400" dist="25400" dir="5520000" rotWithShape="0">
            <a:srgbClr val="FFFFFF">
              <a:alpha val="72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1" u="none" strike="noStrike" cap="none" spc="0" normalizeH="0" baseline="0">
            <a:ln>
              <a:noFill/>
            </a:ln>
            <a:solidFill>
              <a:srgbClr val="5E524C"/>
            </a:solidFill>
            <a:effectLst>
              <a:outerShdw blurRad="25400" dist="25400" dir="5520000" rotWithShape="0">
                <a:srgbClr val="FFFFFF">
                  <a:alpha val="71999"/>
                </a:srgbClr>
              </a:outerShdw>
            </a:effectLst>
            <a:uFillTx/>
            <a:latin typeface="+mn-lt"/>
            <a:ea typeface="+mn-ea"/>
            <a:cs typeface="+mn-cs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5">
  <a:themeElements>
    <a:clrScheme name="New_Template5">
      <a:dk1>
        <a:srgbClr val="000000"/>
      </a:dk1>
      <a:lt1>
        <a:srgbClr val="FFFFFF"/>
      </a:lt1>
      <a:dk2>
        <a:srgbClr val="615E5A"/>
      </a:dk2>
      <a:lt2>
        <a:srgbClr val="C8C1B8"/>
      </a:lt2>
      <a:accent1>
        <a:srgbClr val="899DBD"/>
      </a:accent1>
      <a:accent2>
        <a:srgbClr val="74A198"/>
      </a:accent2>
      <a:accent3>
        <a:srgbClr val="8A9759"/>
      </a:accent3>
      <a:accent4>
        <a:srgbClr val="CBA466"/>
      </a:accent4>
      <a:accent5>
        <a:srgbClr val="BB7B3F"/>
      </a:accent5>
      <a:accent6>
        <a:srgbClr val="BA6C5B"/>
      </a:accent6>
      <a:hlink>
        <a:srgbClr val="0000FF"/>
      </a:hlink>
      <a:folHlink>
        <a:srgbClr val="FF00FF"/>
      </a:folHlink>
    </a:clrScheme>
    <a:fontScheme name="New_Template5">
      <a:majorFont>
        <a:latin typeface="Avenir Next"/>
        <a:ea typeface="Avenir Next"/>
        <a:cs typeface="Avenir Next"/>
      </a:majorFont>
      <a:minorFont>
        <a:latin typeface="Avenir Next Medium"/>
        <a:ea typeface="Avenir Next Medium"/>
        <a:cs typeface="Avenir Next Medium"/>
      </a:minorFont>
    </a:fontScheme>
    <a:fmtScheme name="New_Template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760000" rotWithShape="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E3B39"/>
            </a:solidFill>
            <a:effectLst>
              <a:outerShdw blurRad="25400" dist="12700" dir="4920000" rotWithShape="0">
                <a:srgbClr val="FFFFFF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575451">
              <a:alpha val="90000"/>
            </a:srgbClr>
          </a:solidFill>
          <a:prstDash val="solid"/>
          <a:miter lim="400000"/>
        </a:ln>
        <a:effectLst>
          <a:outerShdw blurRad="25400" dist="25400" dir="5520000" rotWithShape="0">
            <a:srgbClr val="FFFFFF">
              <a:alpha val="72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1" u="none" strike="noStrike" cap="none" spc="0" normalizeH="0" baseline="0">
            <a:ln>
              <a:noFill/>
            </a:ln>
            <a:solidFill>
              <a:srgbClr val="5E524C"/>
            </a:solidFill>
            <a:effectLst>
              <a:outerShdw blurRad="25400" dist="25400" dir="5520000" rotWithShape="0">
                <a:srgbClr val="FFFFFF">
                  <a:alpha val="71999"/>
                </a:srgbClr>
              </a:outerShdw>
            </a:effectLst>
            <a:uFillTx/>
            <a:latin typeface="+mn-lt"/>
            <a:ea typeface="+mn-ea"/>
            <a:cs typeface="+mn-cs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172</Words>
  <Application>Microsoft Office PowerPoint</Application>
  <PresentationFormat>自訂</PresentationFormat>
  <Paragraphs>112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2" baseType="lpstr">
      <vt:lpstr>Avenir Next</vt:lpstr>
      <vt:lpstr>Avenir Next Demi Bold</vt:lpstr>
      <vt:lpstr>Avenir Next Medium</vt:lpstr>
      <vt:lpstr>Helvetica Neue</vt:lpstr>
      <vt:lpstr>Arial</vt:lpstr>
      <vt:lpstr>Times</vt:lpstr>
      <vt:lpstr>Tw Cen MT</vt:lpstr>
      <vt:lpstr>New_Template5</vt:lpstr>
      <vt:lpstr>專題研究   week4</vt:lpstr>
      <vt:lpstr> Homework</vt:lpstr>
      <vt:lpstr>PowerPoint 簡報</vt:lpstr>
      <vt:lpstr>02.extract.feat.sH</vt:lpstr>
      <vt:lpstr>02.extract.feat.sh</vt:lpstr>
      <vt:lpstr>03.mono.train.sh 06.tri.train.sh</vt:lpstr>
      <vt:lpstr>monophone model</vt:lpstr>
      <vt:lpstr>tree</vt:lpstr>
      <vt:lpstr>triphone model </vt:lpstr>
      <vt:lpstr>00.train_lm.sh                </vt:lpstr>
      <vt:lpstr>lm   </vt:lpstr>
      <vt:lpstr>PowerPoint 簡報</vt:lpstr>
      <vt:lpstr>WFST</vt:lpstr>
      <vt:lpstr>WFST   result: mono</vt:lpstr>
      <vt:lpstr>WFST Result: tri </vt:lpstr>
      <vt:lpstr>viterbi</vt:lpstr>
      <vt:lpstr>viterbi   result: mono</vt:lpstr>
      <vt:lpstr>viterbi Result: tri </vt:lpstr>
      <vt:lpstr>compare: order</vt:lpstr>
      <vt:lpstr>compare: Gaussian </vt:lpstr>
      <vt:lpstr>compare: am/LM  combination</vt:lpstr>
      <vt:lpstr>Different AM combitation</vt:lpstr>
      <vt:lpstr>For aM weight 0.06….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專題研究   week4</dc:title>
  <cp:lastModifiedBy>吳克駿</cp:lastModifiedBy>
  <cp:revision>11</cp:revision>
  <dcterms:modified xsi:type="dcterms:W3CDTF">2017-03-23T08:04:16Z</dcterms:modified>
</cp:coreProperties>
</file>